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73" r:id="rId4"/>
    <p:sldId id="258" r:id="rId5"/>
    <p:sldId id="259" r:id="rId6"/>
    <p:sldId id="260" r:id="rId7"/>
    <p:sldId id="261" r:id="rId8"/>
    <p:sldId id="286" r:id="rId9"/>
    <p:sldId id="274" r:id="rId10"/>
    <p:sldId id="275" r:id="rId11"/>
    <p:sldId id="290" r:id="rId12"/>
    <p:sldId id="277" r:id="rId13"/>
    <p:sldId id="283" r:id="rId14"/>
    <p:sldId id="289" r:id="rId15"/>
    <p:sldId id="287" r:id="rId16"/>
    <p:sldId id="272" r:id="rId1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EA4"/>
    <a:srgbClr val="00518E"/>
    <a:srgbClr val="0066CC"/>
    <a:srgbClr val="000000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0"/>
  </p:normalViewPr>
  <p:slideViewPr>
    <p:cSldViewPr>
      <p:cViewPr varScale="1">
        <p:scale>
          <a:sx n="106" d="100"/>
          <a:sy n="106" d="100"/>
        </p:scale>
        <p:origin x="168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973417627528567E-2"/>
          <c:y val="0.1990784974509005"/>
          <c:w val="0.88498840769903764"/>
          <c:h val="0.79238056616313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капли глазные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Лист1!$B$1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00-4206-A0C9-5A58BBD1AC17}"/>
            </c:ext>
          </c:extLst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мази глазные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00-4206-A0C9-5A58BBD1AC17}"/>
            </c:ext>
          </c:extLst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гели глазные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00-4206-A0C9-5A58BBD1AC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2597864"/>
        <c:axId val="362864192"/>
      </c:barChart>
      <c:catAx>
        <c:axId val="362597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2864192"/>
        <c:crosses val="autoZero"/>
        <c:auto val="1"/>
        <c:lblAlgn val="ctr"/>
        <c:lblOffset val="100"/>
        <c:noMultiLvlLbl val="0"/>
      </c:catAx>
      <c:valAx>
        <c:axId val="3628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6259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92164776765348"/>
          <c:y val="0.13085613944129662"/>
          <c:w val="0.28446822009844192"/>
          <c:h val="0.35927396955893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912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021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36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334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42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681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69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08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10D57D-888F-44AB-9821-B5C0C0501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04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45368A-9AE5-40AB-A257-43BF5607C4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71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9288" y="325438"/>
            <a:ext cx="1947862" cy="59197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325438"/>
            <a:ext cx="5695950" cy="59197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41B052-B90A-481C-99DA-3DDFB0C0B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09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668CF5-5C42-49D7-A82A-20595FCA37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06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6088B9-DB79-4C46-9FFC-E0D58E034E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52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03729A-9F37-46E6-AECD-9750F70D8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4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05CF5A-76AC-417A-9A44-B713A8E405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78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E190DB-733D-4941-8DE7-9ACF2BA39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84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F532AC-18D4-4514-85DA-7CC5FC772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08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997EA3-CF2E-405A-B327-0103AD1B12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918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C5A033-03F2-4633-B9A4-737D503C69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8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813E95-EBFC-449F-9BB2-64F31DE2DA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65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B0F507-8CE0-4FC4-B5A2-B9F25E97B0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341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02AA8D7-054F-4F97-A410-5CCB77AC4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39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1788" y="1536700"/>
            <a:ext cx="2073275" cy="45862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36700"/>
            <a:ext cx="6072188" cy="45862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92F951-1A35-4B0C-8500-E9EAC18509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85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EFF625-42A3-45C4-8148-0E14009FD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4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5237" cy="422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0325" y="2017713"/>
            <a:ext cx="3806825" cy="422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61256D-FA36-4522-BAFF-8B18F7161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64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E4C06C-CE9F-4D53-B757-527BFCF085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4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7ACF22-84DA-4352-A78B-8BDD97BD3F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33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9E991F-7C00-4BD3-8CE9-D1FACC5493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05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84FEAD-FE11-4F99-8CDA-88BB8963F5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46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757D60-6339-4D0B-8D95-2FF92D6FD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2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F01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81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C1C1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325438"/>
            <a:ext cx="7785100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64462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914400" y="6321425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352800" y="6321425"/>
            <a:ext cx="2894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321425"/>
            <a:ext cx="18970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4916E4D6-3BD6-435A-B413-2319888AF5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2438400"/>
            <a:ext cx="9001125" cy="1044575"/>
            <a:chOff x="0" y="1536"/>
            <a:chExt cx="5670" cy="658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83" y="1604"/>
              <a:ext cx="443" cy="294"/>
              <a:chOff x="183" y="1604"/>
              <a:chExt cx="443" cy="294"/>
            </a:xfrm>
          </p:grpSpPr>
          <p:sp>
            <p:nvSpPr>
              <p:cNvPr id="2051" name="Rectangle 3"/>
              <p:cNvSpPr>
                <a:spLocks noChangeArrowheads="1"/>
              </p:cNvSpPr>
              <p:nvPr/>
            </p:nvSpPr>
            <p:spPr bwMode="auto">
              <a:xfrm>
                <a:off x="183" y="1604"/>
                <a:ext cx="271" cy="294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424" y="1604"/>
                <a:ext cx="202" cy="29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261" y="1870"/>
              <a:ext cx="460" cy="294"/>
              <a:chOff x="261" y="1870"/>
              <a:chExt cx="460" cy="294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261" y="1870"/>
                <a:ext cx="265" cy="294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93" y="1870"/>
                <a:ext cx="227" cy="29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CF01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0" y="1824"/>
              <a:ext cx="348" cy="26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400" y="1536"/>
              <a:ext cx="15" cy="658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 flipV="1">
              <a:off x="199" y="2053"/>
              <a:ext cx="5471" cy="3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1C1C1C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36700"/>
            <a:ext cx="7764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9906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4290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8970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531C1E-6407-4897-ADF7-86A1BF77B5D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Tahoma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544" y="5228840"/>
            <a:ext cx="8674143" cy="13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ru-RU" altLang="ru-RU" sz="2000" dirty="0" smtClean="0">
                <a:solidFill>
                  <a:srgbClr val="000000"/>
                </a:solidFill>
                <a:latin typeface="Calibri" pitchFamily="32" charset="0"/>
              </a:rPr>
              <a:t>Выполнили студенты 4 </a:t>
            </a:r>
            <a:r>
              <a:rPr lang="ru-RU" altLang="ru-RU" sz="2000" dirty="0">
                <a:solidFill>
                  <a:srgbClr val="000000"/>
                </a:solidFill>
                <a:latin typeface="Calibri" pitchFamily="32" charset="0"/>
              </a:rPr>
              <a:t>курса </a:t>
            </a:r>
            <a:r>
              <a:rPr lang="ru-RU" altLang="ru-RU" sz="2000">
                <a:solidFill>
                  <a:srgbClr val="000000"/>
                </a:solidFill>
                <a:latin typeface="Calibri" pitchFamily="32" charset="0"/>
              </a:rPr>
              <a:t>группы </a:t>
            </a:r>
            <a:r>
              <a:rPr lang="ru-RU" altLang="ru-RU" sz="2000" smtClean="0">
                <a:solidFill>
                  <a:srgbClr val="000000"/>
                </a:solidFill>
                <a:latin typeface="Calibri" pitchFamily="32" charset="0"/>
              </a:rPr>
              <a:t>4фр9 </a:t>
            </a:r>
            <a:endParaRPr lang="ru-RU" altLang="ru-RU" sz="20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Calibri" pitchFamily="32" charset="0"/>
              </a:rPr>
              <a:t>Научный </a:t>
            </a:r>
            <a:r>
              <a:rPr lang="ru-RU" altLang="ru-RU" sz="2000" dirty="0">
                <a:solidFill>
                  <a:srgbClr val="000000"/>
                </a:solidFill>
                <a:latin typeface="Calibri" pitchFamily="32" charset="0"/>
              </a:rPr>
              <a:t>руководитель:</a:t>
            </a:r>
            <a:r>
              <a:rPr lang="ru-RU" altLang="ru-RU" dirty="0">
                <a:solidFill>
                  <a:srgbClr val="000000"/>
                </a:solidFill>
                <a:latin typeface="Calibri" pitchFamily="32" charset="0"/>
              </a:rPr>
              <a:t>  </a:t>
            </a:r>
            <a:r>
              <a:rPr lang="ru-RU" altLang="ru-RU" sz="2800" b="1" dirty="0">
                <a:solidFill>
                  <a:srgbClr val="000000"/>
                </a:solidFill>
                <a:latin typeface="Calibri" pitchFamily="32" charset="0"/>
              </a:rPr>
              <a:t>Петров Петр Петрович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Calibri" pitchFamily="32" charset="0"/>
              </a:rPr>
              <a:t>   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79613" y="476250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ru-RU"/>
          </a:p>
          <a:p>
            <a:pPr eaLnBrk="1" hangingPunct="1">
              <a:buClrTx/>
              <a:buFontTx/>
              <a:buNone/>
            </a:pPr>
            <a:endParaRPr lang="en-US" alt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79612" y="348418"/>
            <a:ext cx="705688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800" b="1" dirty="0">
                <a:solidFill>
                  <a:srgbClr val="005E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ДЕПАРТАМЕНТ ЗДРАВООХРАНЕНИЯ БРЯНСКОЙ ОБЛАСТИ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800" b="1" dirty="0">
                <a:solidFill>
                  <a:srgbClr val="005EA4"/>
                </a:solidFill>
                <a:latin typeface="Calibri" pitchFamily="32" charset="0"/>
              </a:rPr>
              <a:t>ГАПОУ «Брянский медико-социальный техникум им. Н.М. Амосова»</a:t>
            </a:r>
            <a:br>
              <a:rPr lang="ru-RU" altLang="ru-RU" sz="1800" b="1" dirty="0">
                <a:solidFill>
                  <a:srgbClr val="005EA4"/>
                </a:solidFill>
                <a:latin typeface="Calibri" pitchFamily="32" charset="0"/>
              </a:rPr>
            </a:br>
            <a:endParaRPr lang="ru-RU" altLang="ru-RU" sz="1800" b="1" dirty="0">
              <a:solidFill>
                <a:srgbClr val="005EA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131297"/>
            <a:ext cx="8568952" cy="2259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ln w="50800"/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Изучение ассортимента ………………………………………………………………………………………………………………………………………………………</a:t>
            </a:r>
            <a:endParaRPr lang="ru-RU" sz="4000" b="1" dirty="0">
              <a:ln w="50800"/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" y="216801"/>
            <a:ext cx="2151739" cy="134439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1663" cy="60486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46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1663" cy="61206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7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96805"/>
            <a:ext cx="8617761" cy="5800547"/>
          </a:xfrm>
        </p:spPr>
        <p:txBody>
          <a:bodyPr/>
          <a:lstStyle/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………………………….</a:t>
            </a:r>
          </a:p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…………………………….</a:t>
            </a:r>
          </a:p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…………………………..</a:t>
            </a:r>
          </a:p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……………………….</a:t>
            </a:r>
          </a:p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……………………….</a:t>
            </a:r>
          </a:p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…………………………….</a:t>
            </a:r>
          </a:p>
          <a:p>
            <a:pPr marL="354013" lvl="0" indent="-354013" algn="just" defTabSz="355600">
              <a:spcBef>
                <a:spcPts val="0"/>
              </a:spcBef>
              <a:buFont typeface="+mj-lt"/>
              <a:buAutoNum type="arabicPeriod"/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05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Выводы по практической части</a:t>
            </a:r>
          </a:p>
        </p:txBody>
      </p:sp>
    </p:spTree>
    <p:extLst>
      <p:ext uri="{BB962C8B-B14F-4D97-AF65-F5344CB8AC3E}">
        <p14:creationId xmlns:p14="http://schemas.microsoft.com/office/powerpoint/2010/main" val="180371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4486" y="0"/>
            <a:ext cx="7764463" cy="106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333399"/>
                </a:solidFill>
                <a:latin typeface="Tahom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/>
            <a:r>
              <a:rPr lang="ru-RU" sz="4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Практический выход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86" y="1399779"/>
            <a:ext cx="7807090" cy="49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85" y="477672"/>
            <a:ext cx="7879778" cy="61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1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755576" y="2132856"/>
            <a:ext cx="7772400" cy="263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  <a:buClrTx/>
              <a:buFontTx/>
              <a:buNone/>
            </a:pPr>
            <a:r>
              <a:rPr lang="ru-RU" altLang="ru-RU" sz="9600" b="1" dirty="0">
                <a:ln w="50800"/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ClrTx/>
              <a:buFontTx/>
              <a:buNone/>
            </a:pPr>
            <a:r>
              <a:rPr lang="ru-RU" altLang="ru-RU" sz="9600" b="1" dirty="0">
                <a:ln w="50800"/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внимание!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ClrTx/>
              <a:buFontTx/>
              <a:buNone/>
            </a:pPr>
            <a:endParaRPr lang="ru-RU" altLang="ru-RU" sz="6000" b="1" dirty="0">
              <a:ln w="50800"/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5400" b="1" dirty="0">
                <a:ln w="50800"/>
                <a:solidFill>
                  <a:srgbClr val="C00000"/>
                </a:solidFill>
                <a:latin typeface="Calibri" pitchFamily="32" charset="0"/>
              </a:rPr>
              <a:t>Актуальность темы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42246" y="1267943"/>
            <a:ext cx="84931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Tahoma" pitchFamily="32" charset="0"/>
              </a:rPr>
              <a:t>   </a:t>
            </a:r>
            <a:endParaRPr lang="ru-RU" altLang="ru-RU" sz="1800" dirty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Calibri" pitchFamily="32" charset="0"/>
            </a:endParaRP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246" y="548680"/>
            <a:ext cx="989394" cy="719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" y="3896843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67" y="4686294"/>
            <a:ext cx="2857501" cy="21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71" y="4208065"/>
            <a:ext cx="4133631" cy="26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000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18864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5400" b="1" dirty="0">
                <a:ln w="50800"/>
                <a:solidFill>
                  <a:srgbClr val="C00000"/>
                </a:solidFill>
                <a:latin typeface="Calibri" pitchFamily="32" charset="0"/>
              </a:rPr>
              <a:t>Цель исследования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548271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Изучить ассортимент лекарственных препаратов, применяемых для лечения различных форм…………………………………...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356" y="3441626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440" name="Picture 8" descr="http://aloe39.ru/upload/iblock/7f5/7f519eb7d4232a4a4c9a9138e2f786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3837" y="3641681"/>
            <a:ext cx="3776326" cy="2519349"/>
          </a:xfrm>
          <a:prstGeom prst="rect">
            <a:avLst/>
          </a:prstGeom>
          <a:noFill/>
        </p:spPr>
      </p:pic>
      <p:pic>
        <p:nvPicPr>
          <p:cNvPr id="18436" name="Picture 4" descr="http://www.piluli.ru/images/smacs_images/products/000/438/513/original_atsiklovir_3_maz_glaznaya_5g_tuba_R_www_piluli_ru_d107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718" y="3717626"/>
            <a:ext cx="3333752" cy="2528892"/>
          </a:xfrm>
          <a:prstGeom prst="rect">
            <a:avLst/>
          </a:prstGeom>
          <a:noFill/>
        </p:spPr>
      </p:pic>
      <p:pic>
        <p:nvPicPr>
          <p:cNvPr id="18438" name="Picture 6" descr="http://pharm-market.ru/Storage/14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2273" y="3241042"/>
            <a:ext cx="2690818" cy="2262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-14848" y="11431"/>
            <a:ext cx="9144000" cy="8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5400" b="1" dirty="0">
                <a:ln w="50800"/>
                <a:solidFill>
                  <a:srgbClr val="C00000"/>
                </a:solidFill>
                <a:latin typeface="Calibri" pitchFamily="32" charset="0"/>
              </a:rPr>
              <a:t>Задачи исследования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7544" y="1019493"/>
            <a:ext cx="849694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ru-RU" altLang="ru-RU" b="1" dirty="0">
                <a:solidFill>
                  <a:srgbClr val="000000"/>
                </a:solidFill>
                <a:latin typeface="Calibri" pitchFamily="32" charset="0"/>
              </a:rPr>
              <a:t>Изучить теоретические основы …………..</a:t>
            </a:r>
          </a:p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………………..</a:t>
            </a:r>
          </a:p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……………………….</a:t>
            </a:r>
          </a:p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………………………….</a:t>
            </a:r>
          </a:p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………………………………….</a:t>
            </a:r>
          </a:p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Calibri" pitchFamily="32" charset="0"/>
              </a:rPr>
              <a:t>……………………………………….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65137" indent="-457200" eaLnBrk="1" hangingPunct="1">
              <a:spcBef>
                <a:spcPts val="0"/>
              </a:spcBef>
              <a:spcAft>
                <a:spcPts val="1200"/>
              </a:spcAft>
              <a:buClrTx/>
              <a:buAutoNum type="arabicPeriod" startAt="3"/>
            </a:pPr>
            <a:endParaRPr lang="ru-RU" altLang="ru-RU" b="1" dirty="0">
              <a:solidFill>
                <a:srgbClr val="000000"/>
              </a:solidFill>
              <a:latin typeface="Calibri" pitchFamily="32" charset="0"/>
            </a:endParaRPr>
          </a:p>
          <a:p>
            <a:pPr marL="350837" indent="-342900" eaLnBrk="1" hangingPunct="1">
              <a:spcBef>
                <a:spcPts val="0"/>
              </a:spcBef>
              <a:spcAft>
                <a:spcPts val="1200"/>
              </a:spcAft>
              <a:buClrTx/>
              <a:buFontTx/>
              <a:buAutoNum type="arabicPeriod" startAt="5"/>
            </a:pPr>
            <a:endParaRPr lang="ru-RU" altLang="ru-RU" b="1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179160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5400" b="1" dirty="0">
                <a:ln w="50800"/>
                <a:solidFill>
                  <a:srgbClr val="C00000"/>
                </a:solidFill>
                <a:latin typeface="Calibri" pitchFamily="32" charset="0"/>
              </a:rPr>
              <a:t>Литературные источники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088" y="1916113"/>
            <a:ext cx="7772400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ru-RU" altLang="ru-RU" sz="140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ru-RU" altLang="ru-RU" sz="14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" name="AutoShape 6" descr="http://knygy.com.ua/pix/c3/86/b2/c386b2f34a5d56f1cbd1b0f97e9d925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s://rjo.ru/photos/shop/1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1101817"/>
            <a:ext cx="2721898" cy="3756339"/>
          </a:xfrm>
          <a:prstGeom prst="rect">
            <a:avLst/>
          </a:prstGeom>
          <a:noFill/>
        </p:spPr>
      </p:pic>
      <p:pic>
        <p:nvPicPr>
          <p:cNvPr id="14340" name="Picture 4" descr="http://www.libex.ru/dimg/5fb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0052" y="1179960"/>
            <a:ext cx="2143119" cy="3265705"/>
          </a:xfrm>
          <a:prstGeom prst="rect">
            <a:avLst/>
          </a:prstGeom>
          <a:noFill/>
        </p:spPr>
      </p:pic>
      <p:pic>
        <p:nvPicPr>
          <p:cNvPr id="8" name="Picture 10" descr="http://old.prodalit.ru/images/440000/437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72698"/>
            <a:ext cx="2456062" cy="36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2976"/>
            <a:ext cx="2428892" cy="34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120953"/>
            <a:ext cx="9144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4800" b="1" dirty="0">
                <a:ln w="50800"/>
                <a:solidFill>
                  <a:srgbClr val="C00000"/>
                </a:solidFill>
                <a:latin typeface="Calibri" pitchFamily="32" charset="0"/>
              </a:rPr>
              <a:t>Выводы по теоретической части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528" y="922789"/>
            <a:ext cx="7848872" cy="574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22789"/>
            <a:ext cx="856342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defTabSz="179388">
              <a:spcAft>
                <a:spcPts val="0"/>
              </a:spcAft>
              <a:buFont typeface="+mj-lt"/>
              <a:buAutoNum type="arabicPeriod"/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………………………..</a:t>
            </a:r>
          </a:p>
          <a:p>
            <a:pPr marL="457200" lvl="0" indent="-457200" algn="just" defTabSz="179388">
              <a:spcAft>
                <a:spcPts val="0"/>
              </a:spcAft>
              <a:buFont typeface="+mj-lt"/>
              <a:buAutoNum type="arabicPeriod"/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</a:t>
            </a:r>
          </a:p>
          <a:p>
            <a:pPr marL="457200" lvl="0" indent="-457200" algn="just" defTabSz="179388">
              <a:spcAft>
                <a:spcPts val="0"/>
              </a:spcAft>
              <a:buFont typeface="+mj-lt"/>
              <a:buAutoNum type="arabicPeriod"/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……………………….</a:t>
            </a:r>
          </a:p>
          <a:p>
            <a:pPr marL="457200" lvl="0" indent="-457200" algn="just" defTabSz="179388">
              <a:spcAft>
                <a:spcPts val="0"/>
              </a:spcAft>
              <a:buFont typeface="+mj-lt"/>
              <a:buAutoNum type="arabicPeriod"/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</a:t>
            </a:r>
          </a:p>
          <a:p>
            <a:pPr marL="457200" lvl="0" indent="-457200" algn="just" defTabSz="179388">
              <a:spcAft>
                <a:spcPts val="0"/>
              </a:spcAft>
              <a:buFont typeface="+mj-lt"/>
              <a:buAutoNum type="arabicPeriod"/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……………………………….</a:t>
            </a:r>
          </a:p>
          <a:p>
            <a:pPr marL="457200" lvl="0" indent="-457200" algn="just" defTabSz="179388">
              <a:spcAft>
                <a:spcPts val="0"/>
              </a:spcAft>
              <a:buFont typeface="+mj-lt"/>
              <a:buAutoNum type="arabicPeriod"/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…………………………………</a:t>
            </a:r>
          </a:p>
          <a:p>
            <a:pPr lvl="0" algn="just">
              <a:spcAft>
                <a:spcPts val="0"/>
              </a:spcAft>
            </a:pPr>
            <a:r>
              <a:rPr lang="ru-RU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 </a:t>
            </a:r>
            <a:endParaRPr lang="ru-RU" sz="44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4800" b="1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85100" cy="77187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База исследования</a:t>
            </a:r>
            <a:br>
              <a:rPr lang="ru-RU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ГУП «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Брянскфармация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аптека №110, расположенная по адресу: г. Брянск, проспект Станке Димитрова 49 а.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 descr="LfE4y3Tw2lQ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3"/>
          <a:stretch/>
        </p:blipFill>
        <p:spPr bwMode="auto">
          <a:xfrm>
            <a:off x="1227746" y="1700808"/>
            <a:ext cx="727280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20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1663" cy="626469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Ассортимент фармацевтического рынка препаратов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11347691"/>
              </p:ext>
            </p:extLst>
          </p:nvPr>
        </p:nvGraphicFramePr>
        <p:xfrm>
          <a:off x="1124804" y="1628800"/>
          <a:ext cx="7541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37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1663" cy="60486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25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92</Words>
  <Application>Microsoft Office PowerPoint</Application>
  <PresentationFormat>Экран (4:3)</PresentationFormat>
  <Paragraphs>39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Black</vt:lpstr>
      <vt:lpstr>Calibri</vt:lpstr>
      <vt:lpstr>Lucida Sans Unicode</vt:lpstr>
      <vt:lpstr>Tahoma</vt:lpstr>
      <vt:lpstr>Times New Roman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исследования ГУП «Брянскфармация» аптека №110, расположенная по адресу: г. Брянск, проспект Станке Димитрова 49 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потребительского спроса  на современные лекарственные средства для лечения ринита</dc:title>
  <dc:creator>www.PHILka.RU</dc:creator>
  <cp:lastModifiedBy>User</cp:lastModifiedBy>
  <cp:revision>110</cp:revision>
  <cp:lastPrinted>1601-01-01T00:00:00Z</cp:lastPrinted>
  <dcterms:created xsi:type="dcterms:W3CDTF">2016-03-03T12:04:11Z</dcterms:created>
  <dcterms:modified xsi:type="dcterms:W3CDTF">2023-09-27T10:56:15Z</dcterms:modified>
</cp:coreProperties>
</file>